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79" r:id="rId5"/>
    <p:sldId id="280" r:id="rId6"/>
    <p:sldId id="301" r:id="rId7"/>
    <p:sldId id="281" r:id="rId8"/>
    <p:sldId id="296" r:id="rId9"/>
    <p:sldId id="282" r:id="rId10"/>
    <p:sldId id="300" r:id="rId11"/>
    <p:sldId id="291" r:id="rId12"/>
    <p:sldId id="283" r:id="rId1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032"/>
    <p:restoredTop sz="94249" autoAdjust="0"/>
  </p:normalViewPr>
  <p:slideViewPr>
    <p:cSldViewPr snapToGrid="0" snapToObjects="1">
      <p:cViewPr>
        <p:scale>
          <a:sx n="53" d="100"/>
          <a:sy n="53" d="100"/>
        </p:scale>
        <p:origin x="304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9/5/23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6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24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307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413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7639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014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2127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679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55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923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0126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45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9/5/23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696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2F0022-CFCF-919F-1C82-80AE57872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16"/>
          <a:stretch/>
        </p:blipFill>
        <p:spPr bwMode="auto">
          <a:xfrm>
            <a:off x="0" y="626"/>
            <a:ext cx="12193200" cy="68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3B53B01-066C-6C95-8E4C-EB9D87043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94" y="5374015"/>
            <a:ext cx="1589232" cy="101764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5B980410-D199-43AA-7295-168E3CA46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560" y="2342190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>
            <a:extLst>
              <a:ext uri="{FF2B5EF4-FFF2-40B4-BE49-F238E27FC236}">
                <a16:creationId xmlns:a16="http://schemas.microsoft.com/office/drawing/2014/main" id="{B9FF54AC-E3C3-C957-1A17-05DD7B23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60" y="1428660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9FA14FC8-A3C5-7392-290E-9ED4916A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56" y="1428660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>
            <a:extLst>
              <a:ext uri="{FF2B5EF4-FFF2-40B4-BE49-F238E27FC236}">
                <a16:creationId xmlns:a16="http://schemas.microsoft.com/office/drawing/2014/main" id="{3864E25B-63A6-BE39-084E-9C3AEB6F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56" y="3523873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6A817CBD-8636-220E-BE95-644C587C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60" y="3523873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8CBA5B-B95E-671F-0EAD-DEF8AE3FA069}"/>
              </a:ext>
            </a:extLst>
          </p:cNvPr>
          <p:cNvSpPr txBox="1"/>
          <p:nvPr/>
        </p:nvSpPr>
        <p:spPr>
          <a:xfrm>
            <a:off x="4958347" y="1428660"/>
            <a:ext cx="21752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Subcomité Estudio 1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Superficie (140m2)</a:t>
            </a:r>
            <a:br>
              <a:rPr lang="es-ES" sz="1100" b="0" i="0" u="none" strike="noStrike" dirty="0">
                <a:effectLst/>
              </a:rPr>
            </a:br>
            <a:br>
              <a:rPr lang="es-ES" sz="1100" b="0" i="0" u="none" strike="noStrike" dirty="0">
                <a:effectLst/>
              </a:rPr>
            </a:b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effectLst/>
              </a:rPr>
              <a:t>Capacidad: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140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edición teatral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100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clase,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45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U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130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cócteles.</a:t>
            </a:r>
            <a:endParaRPr lang="es-ES" sz="11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20BB7-40F9-4FC4-37AB-D8B1060D94F8}"/>
              </a:ext>
            </a:extLst>
          </p:cNvPr>
          <p:cNvSpPr txBox="1"/>
          <p:nvPr/>
        </p:nvSpPr>
        <p:spPr>
          <a:xfrm>
            <a:off x="8562158" y="1428660"/>
            <a:ext cx="21752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4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Superficie (42M2)</a:t>
            </a:r>
            <a:br>
              <a:rPr lang="es-ES" sz="1100" b="0" i="0" u="none" strike="noStrike" dirty="0">
                <a:effectLst/>
              </a:rPr>
            </a:br>
            <a:br>
              <a:rPr lang="es-ES" sz="1100" b="0" i="0" u="none" strike="noStrike" dirty="0">
                <a:effectLst/>
              </a:rPr>
            </a:b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effectLst/>
              </a:rPr>
              <a:t>Capacidad: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edición teatral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32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clase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20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en U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cócteles.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52FFBA-AD17-8A80-A3BA-B9C4524D7774}"/>
              </a:ext>
            </a:extLst>
          </p:cNvPr>
          <p:cNvSpPr txBox="1"/>
          <p:nvPr/>
        </p:nvSpPr>
        <p:spPr>
          <a:xfrm>
            <a:off x="4958347" y="3536110"/>
            <a:ext cx="21752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2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Superficie (87M2)</a:t>
            </a:r>
            <a:br>
              <a:rPr lang="es-ES" sz="1100" b="0" i="0" u="none" strike="noStrike" dirty="0">
                <a:effectLst/>
              </a:rPr>
            </a:br>
            <a:br>
              <a:rPr lang="es-ES" sz="1100" b="0" i="0" u="none" strike="noStrike" dirty="0">
                <a:effectLst/>
              </a:rPr>
            </a:b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Capacidad: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90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edición teatral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60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clase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25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en U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cócteles..</a:t>
            </a:r>
            <a:endParaRPr lang="es-ES" sz="1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25A1D4-D2B6-B4C6-F1D1-B874C26C06AD}"/>
              </a:ext>
            </a:extLst>
          </p:cNvPr>
          <p:cNvSpPr txBox="1"/>
          <p:nvPr/>
        </p:nvSpPr>
        <p:spPr>
          <a:xfrm>
            <a:off x="8562158" y="3536110"/>
            <a:ext cx="21752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30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Superficie (42M2) </a:t>
            </a:r>
            <a:br>
              <a:rPr lang="es-ES" sz="1100" b="0" i="0" u="none" strike="noStrike" dirty="0">
                <a:effectLst/>
              </a:rPr>
            </a:br>
            <a:br>
              <a:rPr lang="es-ES" sz="1100" b="0" i="0" u="none" strike="noStrike" dirty="0">
                <a:effectLst/>
              </a:rPr>
            </a:b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effectLst/>
              </a:rPr>
              <a:t>Capacité :</a:t>
            </a: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théâtre</a:t>
            </a: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32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classe</a:t>
            </a:r>
            <a:endParaRPr lang="es-ES" sz="11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20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U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cocktail</a:t>
            </a:r>
            <a:r>
              <a:rPr lang="es-ES" sz="1100" b="0" i="0" u="none" strike="noStrike" dirty="0">
                <a:effectLst/>
              </a:rPr>
              <a:t>..</a:t>
            </a:r>
          </a:p>
        </p:txBody>
      </p:sp>
      <p:pic>
        <p:nvPicPr>
          <p:cNvPr id="6" name="Imagen 5" descr="Imagen que contiene botella, firmar, parada, camioneta&#10;&#10;Descripción generada automáticamente">
            <a:extLst>
              <a:ext uri="{FF2B5EF4-FFF2-40B4-BE49-F238E27FC236}">
                <a16:creationId xmlns:a16="http://schemas.microsoft.com/office/drawing/2014/main" id="{95A9C3A5-FB8B-2736-5022-E90EE7591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76" y="1280515"/>
            <a:ext cx="2451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sala de estar&#10;&#10;Descripción generada automáticamente">
            <a:extLst>
              <a:ext uri="{FF2B5EF4-FFF2-40B4-BE49-F238E27FC236}">
                <a16:creationId xmlns:a16="http://schemas.microsoft.com/office/drawing/2014/main" id="{7F67F3ED-5204-2210-37D5-2442370DD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BA223E4-794F-E2A7-7212-FEB19342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84" y="5522871"/>
            <a:ext cx="1589232" cy="10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85D5381-3B23-420E-FE2D-D5A6E938C02D}"/>
              </a:ext>
            </a:extLst>
          </p:cNvPr>
          <p:cNvSpPr/>
          <p:nvPr/>
        </p:nvSpPr>
        <p:spPr>
          <a:xfrm>
            <a:off x="6376964" y="-1040"/>
            <a:ext cx="5815036" cy="39151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709060" y="1941124"/>
            <a:ext cx="39165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JAAL, una inspiración, un homenaje a los viajes (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Jaoula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) de una rica generación de artistas y creadores, desde Mohamed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Benbrahim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hasta Hassan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Hajjaj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desde Winston Churchill hasta Yves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SaintLaurent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Ajyale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Marrakech es plural, las olas africanas vibran en ella durante siglos en una ciudad ocre repleta de creatividad permanente.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 la efervescencia así como la hospitalidad de los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foundouks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de antes, lugares de compartir que JAAL ha podido capturar, un concepto donde Riad and Resort hoy invita a una experiencia real en la ciudad ocre.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Inspirado en las tradiciones del país y el encanto de la continente, JAAL, el Riad Resort te invita en medio de corazón de Marrakech en un universo íntimo enclavado en un entorno vegetal de ahí sus iniciales: J para jardines, joyas del lugar, A para África, una joya en definitiva, doblada por un A para los amantes del arte y la cultura y por último, L por la libertad, la ligereza y el dejar ir.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J A 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Resort es todo a la vez!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258 HABITACIONES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3B92B3-F614-B801-6644-17CE9F87A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-935" r="16492" b="5479"/>
          <a:stretch/>
        </p:blipFill>
        <p:spPr bwMode="auto">
          <a:xfrm>
            <a:off x="5138826" y="820007"/>
            <a:ext cx="6344114" cy="48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6383E62-9565-C73F-D087-DD853104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663" y="5004261"/>
            <a:ext cx="945455" cy="6054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290102-7042-92C3-BC78-E22C0CFC4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60" y="1105648"/>
            <a:ext cx="28956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93F67C3-249C-5DB8-3099-3309EEAB3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8569" b="85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311432" y="5359400"/>
            <a:ext cx="4140200" cy="11165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B82BA8D-A1AA-92BD-3EC0-2E3FAF18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5" y="216130"/>
            <a:ext cx="1401410" cy="89737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99327FC-0C87-D099-56C7-80C20E7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0" t="22380" r="49876" b="23589"/>
          <a:stretch/>
        </p:blipFill>
        <p:spPr>
          <a:xfrm>
            <a:off x="7203665" y="5446332"/>
            <a:ext cx="4140200" cy="9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130634"/>
            <a:ext cx="27684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Te alojarás en una habitación refinada listada en la más pura tradición orientalista, una sala de baño con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zelliges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hechos a mano, separados de los WC y abierto en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moucharabieh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el espacio habitable.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Un rincón de sofá para tus momentos de relax, Netflix y muchas otras características en su Smart</a:t>
            </a:r>
            <a:r>
              <a:rPr lang="es-ES" sz="1100" dirty="0">
                <a:solidFill>
                  <a:srgbClr val="000000"/>
                </a:solidFill>
              </a:rPr>
              <a:t>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TV de pantalla plana interactiva de 55 pulgadas para nada echa de menos tus películas y series favoritas. Cómodo hasta el final, ponemos a tu disposición albornoces, zapatillas y una antología de productos de belleza formulado a partir de aceites esenciales y extractos de plantas orgánicas firmadas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Botanika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A1A0699-1E26-4785-08BA-B072665A0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10392" r="14659" b="13965"/>
          <a:stretch/>
        </p:blipFill>
        <p:spPr bwMode="auto">
          <a:xfrm>
            <a:off x="4363525" y="729076"/>
            <a:ext cx="7095585" cy="51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58853B-1FA6-9AFB-9C12-B37F114629CD}"/>
              </a:ext>
            </a:extLst>
          </p:cNvPr>
          <p:cNvSpPr txBox="1"/>
          <p:nvPr/>
        </p:nvSpPr>
        <p:spPr>
          <a:xfrm>
            <a:off x="730463" y="5102791"/>
            <a:ext cx="33749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La Suite Exclusive Riad ILIANA</a:t>
            </a:r>
            <a:r>
              <a:rPr lang="es-ES" sz="1100" dirty="0"/>
              <a:t> </a:t>
            </a:r>
            <a:r>
              <a:rPr lang="es-ES" sz="1100" b="0" i="0" u="none" strike="noStrike" dirty="0">
                <a:effectLst/>
              </a:rPr>
              <a:t>290 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2 Suites Prestige IGNA &amp; </a:t>
            </a:r>
            <a:r>
              <a:rPr lang="es-ES" sz="1100" b="1" i="0" u="none" strike="noStrike" dirty="0" err="1">
                <a:effectLst/>
              </a:rPr>
              <a:t>Alili</a:t>
            </a:r>
            <a:r>
              <a:rPr lang="es-ES" sz="1100" dirty="0"/>
              <a:t> </a:t>
            </a:r>
            <a:r>
              <a:rPr lang="es-ES" sz="1100" b="0" i="0" u="none" strike="noStrike" dirty="0">
                <a:effectLst/>
              </a:rPr>
              <a:t>176 m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</a:t>
            </a:r>
            <a:r>
              <a:rPr lang="es-ES" sz="1100" b="1" i="0" u="none" strike="noStrike" dirty="0" err="1">
                <a:effectLst/>
              </a:rPr>
              <a:t>Feel</a:t>
            </a:r>
            <a:r>
              <a:rPr lang="es-ES" sz="1100" b="1" i="0" u="none" strike="noStrike" dirty="0">
                <a:effectLst/>
              </a:rPr>
              <a:t> Riad Senior </a:t>
            </a:r>
            <a:r>
              <a:rPr lang="es-ES" sz="1100" b="1" i="0" u="none" strike="noStrike" dirty="0" err="1">
                <a:effectLst/>
              </a:rPr>
              <a:t>Ayur</a:t>
            </a:r>
            <a:r>
              <a:rPr lang="es-ES" sz="1100" b="1" i="0" u="none" strike="noStrike" dirty="0">
                <a:effectLst/>
              </a:rPr>
              <a:t> et </a:t>
            </a:r>
            <a:r>
              <a:rPr lang="es-ES" sz="1100" b="1" i="0" u="none" strike="noStrike" dirty="0" err="1">
                <a:effectLst/>
              </a:rPr>
              <a:t>Iblili</a:t>
            </a:r>
            <a:r>
              <a:rPr lang="es-ES" sz="1100" b="1" i="0" u="none" strike="noStrike" dirty="0">
                <a:effectLst/>
              </a:rPr>
              <a:t> </a:t>
            </a:r>
            <a:r>
              <a:rPr lang="es-ES" sz="1100" b="0" i="0" u="none" strike="noStrike" dirty="0">
                <a:effectLst/>
              </a:rPr>
              <a:t>90m2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</a:t>
            </a:r>
            <a:r>
              <a:rPr lang="es-ES" sz="1100" b="1" i="0" u="none" strike="noStrike" dirty="0" err="1">
                <a:effectLst/>
              </a:rPr>
              <a:t>Feel</a:t>
            </a:r>
            <a:r>
              <a:rPr lang="es-ES" sz="1100" b="1" i="0" u="none" strike="noStrike" dirty="0">
                <a:effectLst/>
              </a:rPr>
              <a:t> Riad Junior </a:t>
            </a:r>
            <a:r>
              <a:rPr lang="es-ES" sz="1100" b="1" i="0" u="none" strike="noStrike" dirty="0" err="1">
                <a:effectLst/>
              </a:rPr>
              <a:t>Azirt</a:t>
            </a:r>
            <a:r>
              <a:rPr lang="es-ES" sz="1100" b="1" i="0" u="none" strike="noStrike" dirty="0">
                <a:effectLst/>
              </a:rPr>
              <a:t> et </a:t>
            </a:r>
            <a:r>
              <a:rPr lang="es-ES" sz="1100" b="1" i="0" u="none" strike="noStrike" dirty="0" err="1">
                <a:effectLst/>
              </a:rPr>
              <a:t>Amlal</a:t>
            </a:r>
            <a:r>
              <a:rPr lang="es-ES" sz="1100" b="1" i="0" u="none" strike="noStrike" dirty="0">
                <a:effectLst/>
              </a:rPr>
              <a:t> </a:t>
            </a:r>
            <a:r>
              <a:rPr lang="es-ES" sz="1100" b="0" i="0" u="none" strike="noStrike" dirty="0">
                <a:effectLst/>
              </a:rPr>
              <a:t>94m2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Premium</a:t>
            </a:r>
            <a:r>
              <a:rPr lang="es-ES" sz="1100" dirty="0"/>
              <a:t> </a:t>
            </a:r>
            <a:r>
              <a:rPr lang="es-ES" sz="1100" b="1" i="0" u="none" strike="noStrike" dirty="0" err="1">
                <a:effectLst/>
              </a:rPr>
              <a:t>Afouk</a:t>
            </a:r>
            <a:r>
              <a:rPr lang="es-ES" sz="1100" b="1" i="0" u="none" strike="noStrike" dirty="0">
                <a:effectLst/>
              </a:rPr>
              <a:t> &amp; Keren </a:t>
            </a:r>
            <a:r>
              <a:rPr lang="es-ES" sz="1100" b="0" i="0" u="none" strike="noStrike" dirty="0">
                <a:effectLst/>
              </a:rPr>
              <a:t>104 m2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8CE372F-2FF8-F424-07BB-12B20F13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870" y="5177072"/>
            <a:ext cx="945455" cy="605409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1DF9DA7F-116B-C00B-A40B-33C0EB4D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25" y="1494424"/>
            <a:ext cx="3441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684632"/>
            <a:ext cx="2768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Posee elegantes habitaciones y suites que ofrecen al visitante una calma excepcional con el refinamiento de la Belle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Epoque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y del mas puro estilo marroquí. Todas las habitaciones cuentan con climatización, caja fuerte, minibar y WC completo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258 HABITACIONES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1F713C-2152-1A0E-795E-DA8A163A4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-331" r="6838" b="831"/>
          <a:stretch/>
        </p:blipFill>
        <p:spPr bwMode="auto">
          <a:xfrm>
            <a:off x="4363525" y="702183"/>
            <a:ext cx="7091081" cy="53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3294CCC-62AD-A706-B84A-5B9E2822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496" y="5343326"/>
            <a:ext cx="945455" cy="605409"/>
          </a:xfrm>
          <a:prstGeom prst="rect">
            <a:avLst/>
          </a:prstGeom>
        </p:spPr>
      </p:pic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5FF57C3-F9C2-7C05-B352-83D2E79E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25" y="1846432"/>
            <a:ext cx="3441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4" name="Picture 26">
            <a:extLst>
              <a:ext uri="{FF2B5EF4-FFF2-40B4-BE49-F238E27FC236}">
                <a16:creationId xmlns:a16="http://schemas.microsoft.com/office/drawing/2014/main" id="{B6AFAA62-14CD-34F1-F51C-9F3CC98C7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59175"/>
          <a:stretch/>
        </p:blipFill>
        <p:spPr bwMode="auto">
          <a:xfrm>
            <a:off x="1" y="0"/>
            <a:ext cx="3575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AAD81E3-7781-FAD8-75D4-2EB829D662F3}"/>
              </a:ext>
            </a:extLst>
          </p:cNvPr>
          <p:cNvSpPr/>
          <p:nvPr/>
        </p:nvSpPr>
        <p:spPr>
          <a:xfrm>
            <a:off x="2137435" y="4605254"/>
            <a:ext cx="3958566" cy="1595053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EF2D4B01-FE6C-2473-77CD-0C924A42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00" y="802756"/>
            <a:ext cx="2024743" cy="90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32E2ED88-23C4-AC22-63AE-AF94C77E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4" y="572915"/>
            <a:ext cx="1368297" cy="9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775D0F39-F394-240D-53E7-246E4093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47" y="329664"/>
            <a:ext cx="1020964" cy="13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CEC8CD27-D52D-A9A5-FD8F-8677AA15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64" y="3886817"/>
            <a:ext cx="1941905" cy="11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>
            <a:extLst>
              <a:ext uri="{FF2B5EF4-FFF2-40B4-BE49-F238E27FC236}">
                <a16:creationId xmlns:a16="http://schemas.microsoft.com/office/drawing/2014/main" id="{76E326B2-D5FA-FDFD-775B-ADF7078A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890" y="4099260"/>
            <a:ext cx="1117916" cy="11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94B407-5407-90A7-027F-EE8179286A41}"/>
              </a:ext>
            </a:extLst>
          </p:cNvPr>
          <p:cNvSpPr txBox="1"/>
          <p:nvPr/>
        </p:nvSpPr>
        <p:spPr>
          <a:xfrm>
            <a:off x="4017434" y="1942789"/>
            <a:ext cx="23512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restaurante de nueva generación del Riad le invita a un desayuno excepcional, con taller de pastelería, embutidos, quesos o un espectáculo cocinar huevos, para deleitar a todos tus deseos. Por la noche, el Atelier transformado en una gira mundial sabores que ofrecen alimentos inspirado en la cocina tailandesa, Peruanos, indios, libaneses...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9FC998-4486-5A80-9EF6-C01699ED54A6}"/>
              </a:ext>
            </a:extLst>
          </p:cNvPr>
          <p:cNvSpPr txBox="1"/>
          <p:nvPr/>
        </p:nvSpPr>
        <p:spPr>
          <a:xfrm>
            <a:off x="6606536" y="1816873"/>
            <a:ext cx="25257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bar y restaurante de la piscina, abierto en los jardines de JAAL, tú da la bienvenida todos los días a partir de las 12:30 a las 6pm para ofrecerte un menú fresco, veraniego, ligero... Un ceviche de lubina acompañado una salsa de maracuyá, una verdadera ensalada César, la Hamburguesa Smash de moda o un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coquelete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de mostaza... El mapa del O2 te promete agradables sorpresas</a:t>
            </a:r>
            <a:r>
              <a:rPr lang="es-ES" sz="1100" dirty="0">
                <a:solidFill>
                  <a:srgbClr val="000000"/>
                </a:solidFill>
              </a:rPr>
              <a:t>.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42E819-1CA7-AD75-18EE-FBEF7E4F191E}"/>
              </a:ext>
            </a:extLst>
          </p:cNvPr>
          <p:cNvSpPr txBox="1"/>
          <p:nvPr/>
        </p:nvSpPr>
        <p:spPr>
          <a:xfrm>
            <a:off x="9342626" y="1771559"/>
            <a:ext cx="235122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Un lugar de visita obligada y una visita obligada enclavada en el cuello del Riad y abierto al hermoso patio, el TERRAZ tú te invita a descubrir una cocina</a:t>
            </a:r>
            <a:r>
              <a:rPr lang="es-ES" sz="1100" dirty="0">
                <a:solidFill>
                  <a:srgbClr val="000000"/>
                </a:solidFill>
              </a:rPr>
              <a:t>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fusión creativa y sabrosa, como las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samosas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crujiente, una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pôélée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de Vieiras con espárragos y alcachofas, o un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tagine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de Generoso San Pedro, y terminar en un toque gourmet con el mítico chocolate suave corazón de frambuesa!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24C869E-A6D1-A4D8-66D8-89336D3AC6C8}"/>
              </a:ext>
            </a:extLst>
          </p:cNvPr>
          <p:cNvSpPr txBox="1"/>
          <p:nvPr/>
        </p:nvSpPr>
        <p:spPr>
          <a:xfrm>
            <a:off x="6730150" y="5320680"/>
            <a:ext cx="2244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Hola Hackney! Auténtico y sofisticado, la Estancia te revela una colección de cervezas inglesas y whiskies escoceses. Una atmósfera relajado al son de la chimenea</a:t>
            </a:r>
            <a:r>
              <a:rPr lang="es-ES" sz="1100" dirty="0">
                <a:solidFill>
                  <a:srgbClr val="000000"/>
                </a:solidFill>
              </a:rPr>
              <a:t>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que cruje a última hora de la tarde.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DA0488-3CBB-4D1F-3D9F-B0C4C9D875C8}"/>
              </a:ext>
            </a:extLst>
          </p:cNvPr>
          <p:cNvSpPr txBox="1"/>
          <p:nvPr/>
        </p:nvSpPr>
        <p:spPr>
          <a:xfrm>
            <a:off x="9342626" y="5442856"/>
            <a:ext cx="2168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Un desfile de sabores orientales Moderno. El restaurante salón cobra vida por la noche para ofrecerte un ambiente festivo.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6944B5F-5544-2E9B-6CEA-AC9DE42B9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34" y="197347"/>
            <a:ext cx="945455" cy="605409"/>
          </a:xfrm>
          <a:prstGeom prst="rect">
            <a:avLst/>
          </a:prstGeom>
        </p:spPr>
      </p:pic>
      <p:pic>
        <p:nvPicPr>
          <p:cNvPr id="4" name="Imagen 3" descr="Imagen de la pantalla de un celular de un mensaje en letras negras&#10;&#10;Descripción generada automáticamente con confianza baja">
            <a:extLst>
              <a:ext uri="{FF2B5EF4-FFF2-40B4-BE49-F238E27FC236}">
                <a16:creationId xmlns:a16="http://schemas.microsoft.com/office/drawing/2014/main" id="{D961361D-DD3E-B4C6-EAD9-866138D36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4748999"/>
            <a:ext cx="384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34977EE8-36D3-8D5F-885C-A53BDAF33A70}"/>
              </a:ext>
            </a:extLst>
          </p:cNvPr>
          <p:cNvSpPr/>
          <p:nvPr/>
        </p:nvSpPr>
        <p:spPr>
          <a:xfrm>
            <a:off x="6646127" y="0"/>
            <a:ext cx="5544712" cy="3657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CCD4407-8272-40B5-FD59-6F7E3F3C6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14425"/>
          <a:stretch/>
        </p:blipFill>
        <p:spPr bwMode="auto">
          <a:xfrm>
            <a:off x="3377289" y="776037"/>
            <a:ext cx="8040011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404D83-6751-06B6-F48D-BA4BCCC46C1C}"/>
              </a:ext>
            </a:extLst>
          </p:cNvPr>
          <p:cNvSpPr txBox="1"/>
          <p:nvPr/>
        </p:nvSpPr>
        <p:spPr>
          <a:xfrm>
            <a:off x="774700" y="2547849"/>
            <a:ext cx="22344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Nuestras habitaciones son estudios, lugares para compartir, destacar a los empleados, crear valor y disfrutar de muchos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coffee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breaks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experienciales en las habitaciones, la azotea o junto a la piscina.</a:t>
            </a:r>
          </a:p>
          <a:p>
            <a:pPr algn="just"/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Meet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pone a su disposición muchos socios capaces de programar su reunión. IZZA, nuestro salón de baile con capacidad para 650 personas, modular en plenario.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dirty="0"/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F154AE-0C57-4D70-740F-E3729F75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518" y="5476554"/>
            <a:ext cx="945455" cy="605409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73DD81A9-A328-1BBB-AB5A-7EAE52DC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8" y="1696284"/>
            <a:ext cx="2474209" cy="9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F48C217-9D9F-FDDA-8EB6-CEF02A1076E7}"/>
              </a:ext>
            </a:extLst>
          </p:cNvPr>
          <p:cNvSpPr/>
          <p:nvPr/>
        </p:nvSpPr>
        <p:spPr>
          <a:xfrm>
            <a:off x="5534526" y="-1"/>
            <a:ext cx="6657475" cy="49329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15A3E6A-6BC3-D3B2-9504-EF13374C5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-1157"/>
          <a:stretch/>
        </p:blipFill>
        <p:spPr bwMode="auto">
          <a:xfrm>
            <a:off x="3269606" y="668260"/>
            <a:ext cx="8165025" cy="55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A3CE2F81-9830-3367-F01B-86FC1E599A37}"/>
              </a:ext>
            </a:extLst>
          </p:cNvPr>
          <p:cNvSpPr/>
          <p:nvPr/>
        </p:nvSpPr>
        <p:spPr>
          <a:xfrm>
            <a:off x="7395456" y="5189612"/>
            <a:ext cx="3241900" cy="6576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3270B81-A24E-2E92-944F-867F2E87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37" y="878514"/>
            <a:ext cx="945455" cy="6054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F6C5D4-2A49-6876-5F01-13B78224B1E3}"/>
              </a:ext>
            </a:extLst>
          </p:cNvPr>
          <p:cNvSpPr txBox="1"/>
          <p:nvPr/>
        </p:nvSpPr>
        <p:spPr>
          <a:xfrm>
            <a:off x="757369" y="2907593"/>
            <a:ext cx="22301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effectLst/>
              </a:rPr>
              <a:t>Capacidad: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650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edición teatral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350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clase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80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U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450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banquetes</a:t>
            </a:r>
            <a:br>
              <a:rPr lang="es-ES" sz="1100" b="0" i="0" u="none" strike="noStrike" dirty="0">
                <a:effectLst/>
              </a:rPr>
            </a:br>
            <a:r>
              <a:rPr lang="es-ES" sz="1100" b="0" i="0" u="none" strike="noStrike" dirty="0">
                <a:effectLst/>
              </a:rPr>
              <a:t>550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montaje de cócteles.</a:t>
            </a:r>
            <a:endParaRPr lang="es-ES" sz="1100" dirty="0"/>
          </a:p>
        </p:txBody>
      </p:sp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2AF70431-DD04-CF79-4A5A-F31B41980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3" y="1483923"/>
            <a:ext cx="2847692" cy="1126959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0A8AF5B7-3DD5-2019-AB55-BA1AE72F7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754" r="50363" b="15863"/>
          <a:stretch/>
        </p:blipFill>
        <p:spPr>
          <a:xfrm>
            <a:off x="6426473" y="5091639"/>
            <a:ext cx="4194554" cy="967977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D4EF4368-6C62-D5E9-5345-9DA1E7AA0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69" y="2384827"/>
            <a:ext cx="20066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BDC1F88E-6D7F-FED6-9549-F5DB93F3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33" y="842248"/>
            <a:ext cx="7772400" cy="517350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1072973" y="4390829"/>
            <a:ext cx="3441312" cy="1119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1CC5D18-078D-3F7F-6F19-B6E8CD9A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222" y="5154413"/>
            <a:ext cx="945455" cy="605409"/>
          </a:xfrm>
          <a:prstGeom prst="rect">
            <a:avLst/>
          </a:prstGeom>
        </p:spPr>
      </p:pic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41BC5C43-6D18-C6B5-2924-16EF8229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67" y="1667071"/>
            <a:ext cx="2984500" cy="160020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FDCD19BF-FB86-6BE6-23A2-0941447842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09" b="17914"/>
          <a:stretch/>
        </p:blipFill>
        <p:spPr>
          <a:xfrm>
            <a:off x="665869" y="4225488"/>
            <a:ext cx="4024941" cy="14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9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948</Words>
  <Application>Microsoft Macintosh PowerPoint</Application>
  <PresentationFormat>Panorámica</PresentationFormat>
  <Paragraphs>38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59</cp:revision>
  <dcterms:created xsi:type="dcterms:W3CDTF">2020-03-30T15:00:05Z</dcterms:created>
  <dcterms:modified xsi:type="dcterms:W3CDTF">2023-05-09T10:35:57Z</dcterms:modified>
</cp:coreProperties>
</file>